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4" r:id="rId4"/>
    <p:sldId id="258" r:id="rId5"/>
    <p:sldId id="259" r:id="rId6"/>
    <p:sldId id="434" r:id="rId7"/>
    <p:sldId id="443" r:id="rId8"/>
    <p:sldId id="260" r:id="rId9"/>
    <p:sldId id="261" r:id="rId10"/>
    <p:sldId id="270" r:id="rId11"/>
    <p:sldId id="271" r:id="rId12"/>
    <p:sldId id="273" r:id="rId13"/>
    <p:sldId id="262" r:id="rId14"/>
    <p:sldId id="445" r:id="rId15"/>
    <p:sldId id="444" r:id="rId16"/>
    <p:sldId id="381" r:id="rId17"/>
    <p:sldId id="440" r:id="rId18"/>
    <p:sldId id="266" r:id="rId19"/>
    <p:sldId id="267" r:id="rId20"/>
    <p:sldId id="268" r:id="rId21"/>
    <p:sldId id="269" r:id="rId22"/>
    <p:sldId id="441" r:id="rId23"/>
    <p:sldId id="442" r:id="rId24"/>
    <p:sldId id="446" r:id="rId25"/>
    <p:sldId id="449" r:id="rId26"/>
    <p:sldId id="44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79896" autoAdjust="0"/>
  </p:normalViewPr>
  <p:slideViewPr>
    <p:cSldViewPr snapToGrid="0">
      <p:cViewPr varScale="1">
        <p:scale>
          <a:sx n="155" d="100"/>
          <a:sy n="155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918257\Nextcloud\Universitetet%20i%20Stavanger\PhD\Studieemner\Deep%20Learning%20Specialization\Presentations%20by%20Rune\Figurer%20Final%20Exam%20Presentation\Classifier\All%20classifi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918257\PycharmProjects\A%20-%20LOGGER\HyperparameterSearchMNIST\02%20-%20Summary%20Random%20Narro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918257\PycharmProjects\A%20-%20LOGGER\HyperparameterSearchMNIST\03%20-%20True%20Random%20Narro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918257\PycharmProjects\A%20-%20LOGGER\HyperparameterSearchMNIST\03%20-%20True%20Random%20Narro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solidFill>
                  <a:sysClr val="windowText" lastClr="000000"/>
                </a:solidFill>
                <a:effectLst/>
              </a:rPr>
              <a:t>Training and Validation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83335181831062"/>
          <c:y val="0.1659523930508601"/>
          <c:w val="0.84381084481174984"/>
          <c:h val="0.698339854413594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bias_variance0.0!$B$1</c:f>
              <c:strCache>
                <c:ptCount val="1"/>
                <c:pt idx="0">
                  <c:v>Training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bias_variance0.0!$A$2:$A$81</c:f>
              <c:numCache>
                <c:formatCode>General</c:formatCode>
                <c:ptCount val="8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</c:numCache>
            </c:numRef>
          </c:xVal>
          <c:yVal>
            <c:numRef>
              <c:f>bias_variance0.0!$B$2:$B$81</c:f>
              <c:numCache>
                <c:formatCode>General</c:formatCode>
                <c:ptCount val="80"/>
                <c:pt idx="0">
                  <c:v>0.81382189572800012</c:v>
                </c:pt>
                <c:pt idx="1">
                  <c:v>0.87728969695470005</c:v>
                </c:pt>
                <c:pt idx="2">
                  <c:v>0.90046514586040005</c:v>
                </c:pt>
                <c:pt idx="3">
                  <c:v>0.91691416699290007</c:v>
                </c:pt>
                <c:pt idx="4">
                  <c:v>0.92920091466339994</c:v>
                </c:pt>
                <c:pt idx="5">
                  <c:v>0.94010346098310005</c:v>
                </c:pt>
                <c:pt idx="6">
                  <c:v>0.9485048423739999</c:v>
                </c:pt>
                <c:pt idx="7">
                  <c:v>0.9560838717929</c:v>
                </c:pt>
                <c:pt idx="8">
                  <c:v>0.9624656807252</c:v>
                </c:pt>
                <c:pt idx="9">
                  <c:v>0.96862505054379999</c:v>
                </c:pt>
                <c:pt idx="10">
                  <c:v>0.97340120259670004</c:v>
                </c:pt>
                <c:pt idx="11">
                  <c:v>0.97748423566280018</c:v>
                </c:pt>
                <c:pt idx="12">
                  <c:v>0.98112971248970005</c:v>
                </c:pt>
                <c:pt idx="13">
                  <c:v>0.98413015425910011</c:v>
                </c:pt>
                <c:pt idx="14">
                  <c:v>0.98691086449629994</c:v>
                </c:pt>
                <c:pt idx="15">
                  <c:v>0.98880818592520003</c:v>
                </c:pt>
                <c:pt idx="16">
                  <c:v>0.99039776546990022</c:v>
                </c:pt>
                <c:pt idx="17">
                  <c:v>0.99206302952919978</c:v>
                </c:pt>
                <c:pt idx="18">
                  <c:v>0.99268817542099996</c:v>
                </c:pt>
                <c:pt idx="19">
                  <c:v>0.99390790490319991</c:v>
                </c:pt>
                <c:pt idx="20">
                  <c:v>0.99466299860969998</c:v>
                </c:pt>
                <c:pt idx="21">
                  <c:v>0.99507514263399999</c:v>
                </c:pt>
                <c:pt idx="22">
                  <c:v>0.99552039565830008</c:v>
                </c:pt>
                <c:pt idx="23">
                  <c:v>0.99610451271219991</c:v>
                </c:pt>
                <c:pt idx="24">
                  <c:v>0.99644953193610009</c:v>
                </c:pt>
                <c:pt idx="25">
                  <c:v>0.99651665673640011</c:v>
                </c:pt>
                <c:pt idx="26">
                  <c:v>0.99666827988889994</c:v>
                </c:pt>
                <c:pt idx="27">
                  <c:v>0.99718711863440002</c:v>
                </c:pt>
                <c:pt idx="28">
                  <c:v>0.99717836513300018</c:v>
                </c:pt>
                <c:pt idx="29">
                  <c:v>0.99728568510740012</c:v>
                </c:pt>
                <c:pt idx="30">
                  <c:v>0.99759342699090003</c:v>
                </c:pt>
                <c:pt idx="31">
                  <c:v>0.99748889139379993</c:v>
                </c:pt>
                <c:pt idx="32">
                  <c:v>0.99778938256709981</c:v>
                </c:pt>
                <c:pt idx="33">
                  <c:v>0.99764375962399987</c:v>
                </c:pt>
                <c:pt idx="34">
                  <c:v>0.99793463438100005</c:v>
                </c:pt>
                <c:pt idx="35">
                  <c:v>0.9980669351071999</c:v>
                </c:pt>
                <c:pt idx="36">
                  <c:v>0.99831422152179994</c:v>
                </c:pt>
                <c:pt idx="37">
                  <c:v>0.99812675070019985</c:v>
                </c:pt>
                <c:pt idx="38">
                  <c:v>0.99810977936839984</c:v>
                </c:pt>
                <c:pt idx="39">
                  <c:v>0.99820471317220005</c:v>
                </c:pt>
                <c:pt idx="40">
                  <c:v>0.99840458478740002</c:v>
                </c:pt>
                <c:pt idx="41">
                  <c:v>0.99834558823509989</c:v>
                </c:pt>
                <c:pt idx="42">
                  <c:v>0.9984328545022999</c:v>
                </c:pt>
                <c:pt idx="43">
                  <c:v>0.99836154673879984</c:v>
                </c:pt>
                <c:pt idx="44">
                  <c:v>0.99846448996259984</c:v>
                </c:pt>
                <c:pt idx="45">
                  <c:v>0.99860381652640007</c:v>
                </c:pt>
                <c:pt idx="46">
                  <c:v>0.99844760821299994</c:v>
                </c:pt>
                <c:pt idx="47">
                  <c:v>0.99859798085889984</c:v>
                </c:pt>
                <c:pt idx="48">
                  <c:v>0.99851473301329996</c:v>
                </c:pt>
                <c:pt idx="49">
                  <c:v>0.99865114174339986</c:v>
                </c:pt>
                <c:pt idx="50">
                  <c:v>0.99858912315250004</c:v>
                </c:pt>
                <c:pt idx="51">
                  <c:v>0.99876712563699976</c:v>
                </c:pt>
                <c:pt idx="52">
                  <c:v>0.99872179500789993</c:v>
                </c:pt>
                <c:pt idx="53">
                  <c:v>0.99872928337989997</c:v>
                </c:pt>
                <c:pt idx="54">
                  <c:v>0.99868551587280019</c:v>
                </c:pt>
                <c:pt idx="55">
                  <c:v>0.99869645774969995</c:v>
                </c:pt>
                <c:pt idx="56">
                  <c:v>0.99894082633030001</c:v>
                </c:pt>
                <c:pt idx="57">
                  <c:v>0.99887517506990009</c:v>
                </c:pt>
                <c:pt idx="58">
                  <c:v>0.99885384161030011</c:v>
                </c:pt>
                <c:pt idx="59">
                  <c:v>0.99890727124169998</c:v>
                </c:pt>
                <c:pt idx="60">
                  <c:v>0.99919176003720023</c:v>
                </c:pt>
                <c:pt idx="61">
                  <c:v>0.99892623716119999</c:v>
                </c:pt>
                <c:pt idx="62">
                  <c:v>0.99893918824900008</c:v>
                </c:pt>
                <c:pt idx="63">
                  <c:v>0.99901441205160013</c:v>
                </c:pt>
                <c:pt idx="64">
                  <c:v>0.99887143819530011</c:v>
                </c:pt>
                <c:pt idx="65">
                  <c:v>0.99889414098969986</c:v>
                </c:pt>
                <c:pt idx="66">
                  <c:v>0.9990436799718001</c:v>
                </c:pt>
                <c:pt idx="67">
                  <c:v>0.99916768790809996</c:v>
                </c:pt>
                <c:pt idx="68">
                  <c:v>0.99896844154639997</c:v>
                </c:pt>
                <c:pt idx="69">
                  <c:v>0.99901057097189994</c:v>
                </c:pt>
                <c:pt idx="70">
                  <c:v>0.99909100518880012</c:v>
                </c:pt>
                <c:pt idx="71">
                  <c:v>0.99917571195130006</c:v>
                </c:pt>
                <c:pt idx="72">
                  <c:v>0.99914845324180013</c:v>
                </c:pt>
                <c:pt idx="73">
                  <c:v>0.99917845062050004</c:v>
                </c:pt>
                <c:pt idx="74">
                  <c:v>0.99893625579230005</c:v>
                </c:pt>
                <c:pt idx="75">
                  <c:v>0.99924929767240001</c:v>
                </c:pt>
                <c:pt idx="76">
                  <c:v>0.99938725490180003</c:v>
                </c:pt>
                <c:pt idx="77">
                  <c:v>0.99949220733629995</c:v>
                </c:pt>
                <c:pt idx="78">
                  <c:v>0.99936154469150007</c:v>
                </c:pt>
                <c:pt idx="79">
                  <c:v>0.99888592315920022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043-4D1C-A392-35AA11A3DE73}"/>
            </c:ext>
          </c:extLst>
        </c:ser>
        <c:ser>
          <c:idx val="1"/>
          <c:order val="1"/>
          <c:tx>
            <c:strRef>
              <c:f>bias_variance0.0!$F$1</c:f>
              <c:strCache>
                <c:ptCount val="1"/>
                <c:pt idx="0">
                  <c:v>Validation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bias_variance0.0!$E$2:$E$9</c:f>
              <c:numCache>
                <c:formatCode>General</c:formatCode>
                <c:ptCount val="8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xVal>
          <c:yVal>
            <c:numRef>
              <c:f>bias_variance0.0!$F$2:$F$9</c:f>
              <c:numCache>
                <c:formatCode>General</c:formatCode>
                <c:ptCount val="8"/>
                <c:pt idx="0">
                  <c:v>0.95222783863486593</c:v>
                </c:pt>
                <c:pt idx="1">
                  <c:v>0.96017244071456331</c:v>
                </c:pt>
                <c:pt idx="2">
                  <c:v>0.96485042667244525</c:v>
                </c:pt>
                <c:pt idx="3">
                  <c:v>0.96818332598788714</c:v>
                </c:pt>
                <c:pt idx="4">
                  <c:v>0.9707764498987218</c:v>
                </c:pt>
                <c:pt idx="5">
                  <c:v>0.97290034119429747</c:v>
                </c:pt>
                <c:pt idx="6">
                  <c:v>0.9746996905065558</c:v>
                </c:pt>
                <c:pt idx="7">
                  <c:v>0.97626104746702269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043-4D1C-A392-35AA11A3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2686136"/>
        <c:axId val="512679248"/>
      </c:scatterChart>
      <c:valAx>
        <c:axId val="5126861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679248"/>
        <c:crosses val="autoZero"/>
        <c:crossBetween val="midCat"/>
      </c:valAx>
      <c:valAx>
        <c:axId val="512679248"/>
        <c:scaling>
          <c:orientation val="minMax"/>
          <c:max val="1.02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ysClr val="windowText" lastClr="000000"/>
                    </a:solidFill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686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216830141769972"/>
          <c:y val="0.46704142606781557"/>
          <c:w val="0.24998358986709376"/>
          <c:h val="0.171876233176099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Narrow Random Search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Chart!$B$1</c:f>
              <c:strCache>
                <c:ptCount val="1"/>
                <c:pt idx="0">
                  <c:v>No Filters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Chart!$A$2:$A$26</c:f>
              <c:numCache>
                <c:formatCode>General</c:formatCode>
                <c:ptCount val="25"/>
                <c:pt idx="0">
                  <c:v>3.4615033975030399E-4</c:v>
                </c:pt>
                <c:pt idx="1">
                  <c:v>3.4615033975030399E-4</c:v>
                </c:pt>
                <c:pt idx="2">
                  <c:v>3.4615033975030399E-4</c:v>
                </c:pt>
                <c:pt idx="3">
                  <c:v>3.4615033975030399E-4</c:v>
                </c:pt>
                <c:pt idx="4">
                  <c:v>3.4615033975030399E-4</c:v>
                </c:pt>
                <c:pt idx="5">
                  <c:v>3.6415856431919397E-4</c:v>
                </c:pt>
                <c:pt idx="6">
                  <c:v>3.6415856431919397E-4</c:v>
                </c:pt>
                <c:pt idx="7">
                  <c:v>3.6415856431919397E-4</c:v>
                </c:pt>
                <c:pt idx="8">
                  <c:v>3.6415856431919397E-4</c:v>
                </c:pt>
                <c:pt idx="9">
                  <c:v>3.6415856431919397E-4</c:v>
                </c:pt>
                <c:pt idx="10">
                  <c:v>6.2820626439847704E-4</c:v>
                </c:pt>
                <c:pt idx="11">
                  <c:v>6.2820626439847704E-4</c:v>
                </c:pt>
                <c:pt idx="12">
                  <c:v>6.2820626439847704E-4</c:v>
                </c:pt>
                <c:pt idx="13">
                  <c:v>6.2820626439847704E-4</c:v>
                </c:pt>
                <c:pt idx="14">
                  <c:v>6.2820626439847704E-4</c:v>
                </c:pt>
                <c:pt idx="15">
                  <c:v>7.4857432565203204E-4</c:v>
                </c:pt>
                <c:pt idx="16">
                  <c:v>7.4857432565203204E-4</c:v>
                </c:pt>
                <c:pt idx="17">
                  <c:v>7.4857432565203204E-4</c:v>
                </c:pt>
                <c:pt idx="18">
                  <c:v>7.4857432565203204E-4</c:v>
                </c:pt>
                <c:pt idx="19">
                  <c:v>7.4857432565203204E-4</c:v>
                </c:pt>
                <c:pt idx="20">
                  <c:v>3.1499981143120301E-3</c:v>
                </c:pt>
                <c:pt idx="21">
                  <c:v>3.1499981143120301E-3</c:v>
                </c:pt>
                <c:pt idx="22">
                  <c:v>3.1499981143120301E-3</c:v>
                </c:pt>
                <c:pt idx="23">
                  <c:v>3.1499981143120301E-3</c:v>
                </c:pt>
                <c:pt idx="24">
                  <c:v>3.1499981143120301E-3</c:v>
                </c:pt>
              </c:numCache>
            </c:numRef>
          </c:xVal>
          <c:yVal>
            <c:numRef>
              <c:f>Chart!$B$2:$B$26</c:f>
              <c:numCache>
                <c:formatCode>General</c:formatCode>
                <c:ptCount val="25"/>
                <c:pt idx="0">
                  <c:v>22</c:v>
                </c:pt>
                <c:pt idx="1">
                  <c:v>27</c:v>
                </c:pt>
                <c:pt idx="2">
                  <c:v>28</c:v>
                </c:pt>
                <c:pt idx="3">
                  <c:v>31</c:v>
                </c:pt>
                <c:pt idx="4">
                  <c:v>33</c:v>
                </c:pt>
                <c:pt idx="5">
                  <c:v>22</c:v>
                </c:pt>
                <c:pt idx="6">
                  <c:v>27</c:v>
                </c:pt>
                <c:pt idx="7">
                  <c:v>28</c:v>
                </c:pt>
                <c:pt idx="8">
                  <c:v>31</c:v>
                </c:pt>
                <c:pt idx="9">
                  <c:v>33</c:v>
                </c:pt>
                <c:pt idx="10">
                  <c:v>22</c:v>
                </c:pt>
                <c:pt idx="11">
                  <c:v>27</c:v>
                </c:pt>
                <c:pt idx="12">
                  <c:v>28</c:v>
                </c:pt>
                <c:pt idx="13">
                  <c:v>31</c:v>
                </c:pt>
                <c:pt idx="14">
                  <c:v>33</c:v>
                </c:pt>
                <c:pt idx="15">
                  <c:v>22</c:v>
                </c:pt>
                <c:pt idx="16">
                  <c:v>27</c:v>
                </c:pt>
                <c:pt idx="17">
                  <c:v>28</c:v>
                </c:pt>
                <c:pt idx="18">
                  <c:v>31</c:v>
                </c:pt>
                <c:pt idx="19">
                  <c:v>33</c:v>
                </c:pt>
                <c:pt idx="20">
                  <c:v>22</c:v>
                </c:pt>
                <c:pt idx="21">
                  <c:v>27</c:v>
                </c:pt>
                <c:pt idx="22">
                  <c:v>28</c:v>
                </c:pt>
                <c:pt idx="23">
                  <c:v>31</c:v>
                </c:pt>
                <c:pt idx="24">
                  <c:v>33</c:v>
                </c:pt>
              </c:numCache>
            </c:numRef>
          </c:yVal>
          <c:bubbleSize>
            <c:numLit>
              <c:formatCode>General</c:formatCode>
              <c:ptCount val="25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  <c:pt idx="20">
                <c:v>1</c:v>
              </c:pt>
              <c:pt idx="21">
                <c:v>1</c:v>
              </c:pt>
              <c:pt idx="22">
                <c:v>1</c:v>
              </c:pt>
              <c:pt idx="23">
                <c:v>1</c:v>
              </c:pt>
              <c:pt idx="24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9ACB-41F5-9120-FD18E8647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"/>
        <c:showNegBubbles val="0"/>
        <c:axId val="420364608"/>
        <c:axId val="420364936"/>
      </c:bubbleChart>
      <c:valAx>
        <c:axId val="420364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64936"/>
        <c:crosses val="autoZero"/>
        <c:crossBetween val="midCat"/>
      </c:valAx>
      <c:valAx>
        <c:axId val="420364936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64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 Narrow Random Search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Chart!$B$1</c:f>
              <c:strCache>
                <c:ptCount val="1"/>
                <c:pt idx="0">
                  <c:v>No Filters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Chart!$A$2:$A$26</c:f>
              <c:numCache>
                <c:formatCode>General</c:formatCode>
                <c:ptCount val="25"/>
                <c:pt idx="0">
                  <c:v>3.2041278787747703E-4</c:v>
                </c:pt>
                <c:pt idx="1">
                  <c:v>9.21252578806465E-4</c:v>
                </c:pt>
                <c:pt idx="2">
                  <c:v>6.7864341229221701E-4</c:v>
                </c:pt>
                <c:pt idx="3">
                  <c:v>1.80577415169641E-3</c:v>
                </c:pt>
                <c:pt idx="4">
                  <c:v>5.97072258672787E-4</c:v>
                </c:pt>
                <c:pt idx="5">
                  <c:v>1.8759951068532501E-3</c:v>
                </c:pt>
                <c:pt idx="6">
                  <c:v>2.1215358648465701E-3</c:v>
                </c:pt>
                <c:pt idx="7">
                  <c:v>6.64647943171432E-4</c:v>
                </c:pt>
                <c:pt idx="8">
                  <c:v>3.1211012623785601E-3</c:v>
                </c:pt>
                <c:pt idx="9">
                  <c:v>2.1720041021824898E-3</c:v>
                </c:pt>
                <c:pt idx="10">
                  <c:v>9.6903685034176396E-4</c:v>
                </c:pt>
                <c:pt idx="11">
                  <c:v>1.23634180733956E-3</c:v>
                </c:pt>
                <c:pt idx="12">
                  <c:v>2.81313439698439E-4</c:v>
                </c:pt>
                <c:pt idx="13">
                  <c:v>3.0155462164488302E-4</c:v>
                </c:pt>
                <c:pt idx="14">
                  <c:v>3.2832662933780299E-4</c:v>
                </c:pt>
                <c:pt idx="15">
                  <c:v>2.6147559346898202E-4</c:v>
                </c:pt>
                <c:pt idx="16">
                  <c:v>2.9193449295296798E-4</c:v>
                </c:pt>
                <c:pt idx="17">
                  <c:v>6.5024956234530302E-4</c:v>
                </c:pt>
                <c:pt idx="18">
                  <c:v>1.7493039453220999E-3</c:v>
                </c:pt>
                <c:pt idx="19">
                  <c:v>7.0041339664473604E-4</c:v>
                </c:pt>
                <c:pt idx="20">
                  <c:v>1.26147968250716E-3</c:v>
                </c:pt>
                <c:pt idx="21">
                  <c:v>2.3832697285076699E-3</c:v>
                </c:pt>
                <c:pt idx="22">
                  <c:v>2.9996550240689499E-3</c:v>
                </c:pt>
                <c:pt idx="23">
                  <c:v>2.5338951734490002E-4</c:v>
                </c:pt>
                <c:pt idx="24">
                  <c:v>1.4562807858454401E-3</c:v>
                </c:pt>
              </c:numCache>
            </c:numRef>
          </c:xVal>
          <c:yVal>
            <c:numRef>
              <c:f>Chart!$B$2:$B$26</c:f>
              <c:numCache>
                <c:formatCode>General</c:formatCode>
                <c:ptCount val="25"/>
                <c:pt idx="0">
                  <c:v>43</c:v>
                </c:pt>
                <c:pt idx="1">
                  <c:v>16</c:v>
                </c:pt>
                <c:pt idx="2">
                  <c:v>48</c:v>
                </c:pt>
                <c:pt idx="3">
                  <c:v>24</c:v>
                </c:pt>
                <c:pt idx="4">
                  <c:v>11</c:v>
                </c:pt>
                <c:pt idx="5">
                  <c:v>21</c:v>
                </c:pt>
                <c:pt idx="6">
                  <c:v>25</c:v>
                </c:pt>
                <c:pt idx="7">
                  <c:v>15</c:v>
                </c:pt>
                <c:pt idx="8">
                  <c:v>26</c:v>
                </c:pt>
                <c:pt idx="9">
                  <c:v>30</c:v>
                </c:pt>
                <c:pt idx="10">
                  <c:v>33</c:v>
                </c:pt>
                <c:pt idx="11">
                  <c:v>41</c:v>
                </c:pt>
                <c:pt idx="12">
                  <c:v>38</c:v>
                </c:pt>
                <c:pt idx="13">
                  <c:v>14</c:v>
                </c:pt>
                <c:pt idx="14">
                  <c:v>40</c:v>
                </c:pt>
                <c:pt idx="15">
                  <c:v>10</c:v>
                </c:pt>
                <c:pt idx="16">
                  <c:v>18</c:v>
                </c:pt>
                <c:pt idx="17">
                  <c:v>27</c:v>
                </c:pt>
                <c:pt idx="18">
                  <c:v>35</c:v>
                </c:pt>
                <c:pt idx="19">
                  <c:v>12</c:v>
                </c:pt>
                <c:pt idx="20">
                  <c:v>32</c:v>
                </c:pt>
                <c:pt idx="21">
                  <c:v>37</c:v>
                </c:pt>
                <c:pt idx="22">
                  <c:v>29</c:v>
                </c:pt>
                <c:pt idx="23">
                  <c:v>46</c:v>
                </c:pt>
                <c:pt idx="24">
                  <c:v>19</c:v>
                </c:pt>
              </c:numCache>
            </c:numRef>
          </c:yVal>
          <c:bubbleSize>
            <c:numRef>
              <c:f>Chart!$C$2:$C$26</c:f>
              <c:numCache>
                <c:formatCode>0.00000</c:formatCode>
                <c:ptCount val="25"/>
                <c:pt idx="0">
                  <c:v>0.98948802085197696</c:v>
                </c:pt>
                <c:pt idx="1">
                  <c:v>0.98342122684448197</c:v>
                </c:pt>
                <c:pt idx="2">
                  <c:v>0.99069633671326895</c:v>
                </c:pt>
                <c:pt idx="3">
                  <c:v>0.98619744610451998</c:v>
                </c:pt>
                <c:pt idx="4">
                  <c:v>0.97833774738881396</c:v>
                </c:pt>
                <c:pt idx="5">
                  <c:v>0.98388142334856599</c:v>
                </c:pt>
                <c:pt idx="6">
                  <c:v>0.98519959827648695</c:v>
                </c:pt>
                <c:pt idx="7">
                  <c:v>0.98680601705986803</c:v>
                </c:pt>
                <c:pt idx="8">
                  <c:v>0.96506527156640098</c:v>
                </c:pt>
                <c:pt idx="9">
                  <c:v>0.98248824870344997</c:v>
                </c:pt>
                <c:pt idx="10">
                  <c:v>0.98709390873752101</c:v>
                </c:pt>
                <c:pt idx="11">
                  <c:v>0.98640318578021302</c:v>
                </c:pt>
                <c:pt idx="12">
                  <c:v>0.98909558327073199</c:v>
                </c:pt>
                <c:pt idx="13">
                  <c:v>0.97947847414212696</c:v>
                </c:pt>
                <c:pt idx="14">
                  <c:v>0.98830604874623895</c:v>
                </c:pt>
                <c:pt idx="15">
                  <c:v>0.97670813019588898</c:v>
                </c:pt>
                <c:pt idx="16">
                  <c:v>0.98146967594770795</c:v>
                </c:pt>
                <c:pt idx="17">
                  <c:v>0.98740768693807301</c:v>
                </c:pt>
                <c:pt idx="18">
                  <c:v>0.98670261086424604</c:v>
                </c:pt>
                <c:pt idx="19">
                  <c:v>0.981511402732405</c:v>
                </c:pt>
                <c:pt idx="20">
                  <c:v>0.98820337291646199</c:v>
                </c:pt>
                <c:pt idx="21">
                  <c:v>0.97885627076406201</c:v>
                </c:pt>
                <c:pt idx="22">
                  <c:v>0.98025444423850705</c:v>
                </c:pt>
                <c:pt idx="23">
                  <c:v>0.98699543407732504</c:v>
                </c:pt>
                <c:pt idx="24">
                  <c:v>0.98678885047578802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DF50-47F2-92FF-2F70C5468F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"/>
        <c:showNegBubbles val="0"/>
        <c:axId val="420364608"/>
        <c:axId val="420364936"/>
      </c:bubbleChart>
      <c:valAx>
        <c:axId val="420364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64936"/>
        <c:crosses val="autoZero"/>
        <c:crossBetween val="midCat"/>
      </c:valAx>
      <c:valAx>
        <c:axId val="420364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64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 Narrow Random Search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Chart!$B$1</c:f>
              <c:strCache>
                <c:ptCount val="1"/>
                <c:pt idx="0">
                  <c:v>No Filters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Chart!$A$2:$A$26</c:f>
              <c:numCache>
                <c:formatCode>General</c:formatCode>
                <c:ptCount val="25"/>
                <c:pt idx="0">
                  <c:v>3.2041278787747703E-4</c:v>
                </c:pt>
                <c:pt idx="1">
                  <c:v>9.21252578806465E-4</c:v>
                </c:pt>
                <c:pt idx="2">
                  <c:v>6.7864341229221701E-4</c:v>
                </c:pt>
                <c:pt idx="3">
                  <c:v>1.80577415169641E-3</c:v>
                </c:pt>
                <c:pt idx="4">
                  <c:v>5.97072258672787E-4</c:v>
                </c:pt>
                <c:pt idx="5">
                  <c:v>1.8759951068532501E-3</c:v>
                </c:pt>
                <c:pt idx="6">
                  <c:v>2.1215358648465701E-3</c:v>
                </c:pt>
                <c:pt idx="7">
                  <c:v>6.64647943171432E-4</c:v>
                </c:pt>
                <c:pt idx="8">
                  <c:v>3.1211012623785601E-3</c:v>
                </c:pt>
                <c:pt idx="9">
                  <c:v>2.1720041021824898E-3</c:v>
                </c:pt>
                <c:pt idx="10">
                  <c:v>9.6903685034176396E-4</c:v>
                </c:pt>
                <c:pt idx="11">
                  <c:v>1.23634180733956E-3</c:v>
                </c:pt>
                <c:pt idx="12">
                  <c:v>2.81313439698439E-4</c:v>
                </c:pt>
                <c:pt idx="13">
                  <c:v>3.0155462164488302E-4</c:v>
                </c:pt>
                <c:pt idx="14">
                  <c:v>3.2832662933780299E-4</c:v>
                </c:pt>
                <c:pt idx="15">
                  <c:v>2.6147559346898202E-4</c:v>
                </c:pt>
                <c:pt idx="16">
                  <c:v>2.9193449295296798E-4</c:v>
                </c:pt>
                <c:pt idx="17">
                  <c:v>6.5024956234530302E-4</c:v>
                </c:pt>
                <c:pt idx="18">
                  <c:v>1.7493039453220999E-3</c:v>
                </c:pt>
                <c:pt idx="19">
                  <c:v>7.0041339664473604E-4</c:v>
                </c:pt>
                <c:pt idx="20">
                  <c:v>1.26147968250716E-3</c:v>
                </c:pt>
                <c:pt idx="21">
                  <c:v>2.3832697285076699E-3</c:v>
                </c:pt>
                <c:pt idx="22">
                  <c:v>2.9996550240689499E-3</c:v>
                </c:pt>
                <c:pt idx="23">
                  <c:v>2.5338951734490002E-4</c:v>
                </c:pt>
                <c:pt idx="24">
                  <c:v>1.4562807858454401E-3</c:v>
                </c:pt>
              </c:numCache>
            </c:numRef>
          </c:xVal>
          <c:yVal>
            <c:numRef>
              <c:f>Chart!$B$2:$B$26</c:f>
              <c:numCache>
                <c:formatCode>General</c:formatCode>
                <c:ptCount val="25"/>
                <c:pt idx="0">
                  <c:v>43</c:v>
                </c:pt>
                <c:pt idx="1">
                  <c:v>16</c:v>
                </c:pt>
                <c:pt idx="2">
                  <c:v>48</c:v>
                </c:pt>
                <c:pt idx="3">
                  <c:v>24</c:v>
                </c:pt>
                <c:pt idx="4">
                  <c:v>11</c:v>
                </c:pt>
                <c:pt idx="5">
                  <c:v>21</c:v>
                </c:pt>
                <c:pt idx="6">
                  <c:v>25</c:v>
                </c:pt>
                <c:pt idx="7">
                  <c:v>15</c:v>
                </c:pt>
                <c:pt idx="8">
                  <c:v>26</c:v>
                </c:pt>
                <c:pt idx="9">
                  <c:v>30</c:v>
                </c:pt>
                <c:pt idx="10">
                  <c:v>33</c:v>
                </c:pt>
                <c:pt idx="11">
                  <c:v>41</c:v>
                </c:pt>
                <c:pt idx="12">
                  <c:v>38</c:v>
                </c:pt>
                <c:pt idx="13">
                  <c:v>14</c:v>
                </c:pt>
                <c:pt idx="14">
                  <c:v>40</c:v>
                </c:pt>
                <c:pt idx="15">
                  <c:v>10</c:v>
                </c:pt>
                <c:pt idx="16">
                  <c:v>18</c:v>
                </c:pt>
                <c:pt idx="17">
                  <c:v>27</c:v>
                </c:pt>
                <c:pt idx="18">
                  <c:v>35</c:v>
                </c:pt>
                <c:pt idx="19">
                  <c:v>12</c:v>
                </c:pt>
                <c:pt idx="20">
                  <c:v>32</c:v>
                </c:pt>
                <c:pt idx="21">
                  <c:v>37</c:v>
                </c:pt>
                <c:pt idx="22">
                  <c:v>29</c:v>
                </c:pt>
                <c:pt idx="23">
                  <c:v>46</c:v>
                </c:pt>
                <c:pt idx="24">
                  <c:v>19</c:v>
                </c:pt>
              </c:numCache>
            </c:numRef>
          </c:yVal>
          <c:bubbleSize>
            <c:numRef>
              <c:f>Chart!$C$2:$C$26</c:f>
              <c:numCache>
                <c:formatCode>0.00000</c:formatCode>
                <c:ptCount val="25"/>
                <c:pt idx="0">
                  <c:v>0.98948802085197696</c:v>
                </c:pt>
                <c:pt idx="1">
                  <c:v>0.98342122684448197</c:v>
                </c:pt>
                <c:pt idx="2">
                  <c:v>0.99069633671326895</c:v>
                </c:pt>
                <c:pt idx="3">
                  <c:v>0.98619744610451998</c:v>
                </c:pt>
                <c:pt idx="4">
                  <c:v>0.97833774738881396</c:v>
                </c:pt>
                <c:pt idx="5">
                  <c:v>0.98388142334856599</c:v>
                </c:pt>
                <c:pt idx="6">
                  <c:v>0.98519959827648695</c:v>
                </c:pt>
                <c:pt idx="7">
                  <c:v>0.98680601705986803</c:v>
                </c:pt>
                <c:pt idx="8">
                  <c:v>0.96506527156640098</c:v>
                </c:pt>
                <c:pt idx="9">
                  <c:v>0.98248824870344997</c:v>
                </c:pt>
                <c:pt idx="10">
                  <c:v>0.98709390873752101</c:v>
                </c:pt>
                <c:pt idx="11">
                  <c:v>0.98640318578021302</c:v>
                </c:pt>
                <c:pt idx="12">
                  <c:v>0.98909558327073199</c:v>
                </c:pt>
                <c:pt idx="13">
                  <c:v>0.97947847414212696</c:v>
                </c:pt>
                <c:pt idx="14">
                  <c:v>0.98830604874623895</c:v>
                </c:pt>
                <c:pt idx="15">
                  <c:v>0.97670813019588898</c:v>
                </c:pt>
                <c:pt idx="16">
                  <c:v>0.98146967594770795</c:v>
                </c:pt>
                <c:pt idx="17">
                  <c:v>0.98740768693807301</c:v>
                </c:pt>
                <c:pt idx="18">
                  <c:v>0.98670261086424604</c:v>
                </c:pt>
                <c:pt idx="19">
                  <c:v>0.981511402732405</c:v>
                </c:pt>
                <c:pt idx="20">
                  <c:v>0.98820337291646199</c:v>
                </c:pt>
                <c:pt idx="21">
                  <c:v>0.97885627076406201</c:v>
                </c:pt>
                <c:pt idx="22">
                  <c:v>0.98025444423850705</c:v>
                </c:pt>
                <c:pt idx="23">
                  <c:v>0.98699543407732504</c:v>
                </c:pt>
                <c:pt idx="24">
                  <c:v>0.98678885047578802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A019-496A-95A0-FCF60915A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"/>
        <c:showNegBubbles val="0"/>
        <c:axId val="420364608"/>
        <c:axId val="420364936"/>
      </c:bubbleChart>
      <c:valAx>
        <c:axId val="420364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64936"/>
        <c:crosses val="autoZero"/>
        <c:crossBetween val="midCat"/>
      </c:valAx>
      <c:valAx>
        <c:axId val="420364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364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48FB9-00D9-44C5-9008-2CA5B97145E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18361-2AEE-4BA5-9C61-8F286FE6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about NOBIM/</a:t>
            </a:r>
            <a:r>
              <a:rPr lang="en-US" dirty="0" err="1"/>
              <a:t>Jarle</a:t>
            </a:r>
            <a:r>
              <a:rPr lang="en-US" dirty="0"/>
              <a:t>/SNR vs MSE.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18361-2AEE-4BA5-9C61-8F286FE663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250B-B5A8-4DEB-8188-4963E2FA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C130A-C831-49C1-BC8C-88C4B2831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B7B5D-8E42-46F5-A2B4-C09CAC35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E7C3B-F184-4DD4-9658-3D61EF0F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1A5B-8E1B-42B0-9E5C-30652B38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0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EF7F-8C6A-4FD4-BAC0-5BF82419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27CB4-F3FC-4921-898D-8FAD2D0A6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7334D-4DD2-48E5-8884-88DBD5C8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0FD3-E82B-44C3-959E-1D361199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A7490-5B5F-4A60-8314-7032553F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2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D1A9B-3D59-4BD1-ADF8-30E81CFE0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E4E65-CBE1-4800-9D4B-142777485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87D31-98B9-4746-937E-01A00E3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F9548-BA01-441E-937D-AA483391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3EDDD-C08E-4D32-B783-E9D98C69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E826-ED57-4415-96F3-CEB5B7C2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F193-D1CA-4D4D-ABE0-09AA20C7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E3FCF-A035-48A2-8107-25A5742F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8A12-18E3-42F0-ABEC-4D039DA6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9B413-A503-49A8-80D8-A5500047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B275-FB4A-440A-84DC-A0842F50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74AB5-20D0-4F72-854B-476467EC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4570-4565-41E9-8374-B23487C6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55833-6F79-40DA-8BEA-70A215CF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E2B7-E2DF-4BB9-9D17-F4072ED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5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F063-F6BB-4097-AC4A-6F108E93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7044-D82E-413A-BA85-DE077AD2E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B0A81-8023-48F3-9908-A532E0FBB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06169-2558-4DB3-86D1-1BA98C07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AC901-8CA2-48F7-BA86-02C34F9D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382EC-AE65-46F3-A9EA-BC5824BE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7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EEEC-CC3F-4E3B-BFDC-C9B12B6D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C5E13-FC0A-4E50-BBBC-4999F921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DC494-DC29-49D8-9941-FD7F45A34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C1FAE-EA75-4A1C-A39D-C57605B9E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7C3B2-2EF7-482E-B81F-EF56FACFB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5E8B6-0FBC-49D8-BE7F-4173292E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7E2B6-C0C9-464D-96EA-5C6533E2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A19954-B725-4ACF-9D2E-B3CEECEC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8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89AF-D069-45FD-AA31-B7E7B6E3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078D8-6BD6-4989-B54A-57BC5F81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E1D72-A807-4834-A4A6-85920068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05394-CAF5-4C18-BB1C-E7B67661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81ADB-727A-4102-B777-CE612FCA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CB199-5F2A-479F-8331-E87EB297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13BF3-57B6-4595-BF51-A3180DC9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0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E38F-BD1D-42F3-B5DC-78ABCF2A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5DA4F-B561-4AE3-A808-00625617E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AA9CD-273A-4E76-8121-C3E661896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6EEB-9D25-4E5E-A768-54D3DF37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3872-7F00-429B-9DFE-866FBB96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A63E-C0D3-4268-9329-A429F789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9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2344-3A5D-4999-B3EA-A96CC8F1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91BB6-82C5-4481-9E87-D8F617219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F2A53-5C1A-49A7-A094-C828DFE87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A8E67-7018-408A-AC54-BF6B5E1C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E9D29-A0D4-4B17-A23C-71604F91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F2573-C2FF-4756-B459-FD2302AB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CA5EF-C60F-4B36-8527-C4ED4FFC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0DFF2-E4F0-457A-81A1-FF7433469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01AC8-A3CF-449F-8BA8-F651B66A8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A54CE-305F-41BA-8CCC-9F56AC838ED3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8E36-5F3E-43C6-A698-00AF0B2F7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BA38B-2366-4C36-9F45-CE434D7A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BB54A-4369-4347-B72D-D7778580C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7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FDC6-9BAB-4139-85D4-A738CF754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1EABE-80C3-4FD8-A9C3-78E6EEFFD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11 – Practical Methodology</a:t>
            </a:r>
          </a:p>
        </p:txBody>
      </p:sp>
    </p:spTree>
    <p:extLst>
      <p:ext uri="{BB962C8B-B14F-4D97-AF65-F5344CB8AC3E}">
        <p14:creationId xmlns:p14="http://schemas.microsoft.com/office/powerpoint/2010/main" val="110683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9345-9A1F-47E8-8B0B-7274CCB4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11.4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0E84C-32F8-4C4E-A747-63866E95D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each hyperparameter, select a small finite set of values to explore</a:t>
            </a:r>
          </a:p>
          <a:p>
            <a:r>
              <a:rPr lang="en-US" dirty="0"/>
              <a:t>The grid search algorithm trains a model for every joint parameter value</a:t>
            </a:r>
          </a:p>
          <a:p>
            <a:r>
              <a:rPr lang="en-US" dirty="0"/>
              <a:t>Chose values from a logarithmic scale</a:t>
            </a:r>
          </a:p>
          <a:p>
            <a:pPr lvl="1"/>
            <a:r>
              <a:rPr lang="en-US" dirty="0"/>
              <a:t>Learning rate {0.1, 0.01, 0.001, 0.0001}</a:t>
            </a:r>
          </a:p>
          <a:p>
            <a:pPr lvl="1"/>
            <a:r>
              <a:rPr lang="en-US" dirty="0"/>
              <a:t>Hidden units {50, 100, 200, 500, 1000, 2000}</a:t>
            </a:r>
          </a:p>
          <a:p>
            <a:r>
              <a:rPr lang="en-US" dirty="0"/>
              <a:t>Computational cost grows exponentially with number of hyperparameters.</a:t>
            </a:r>
          </a:p>
          <a:p>
            <a:r>
              <a:rPr lang="en-US" dirty="0"/>
              <a:t>If there are </a:t>
            </a:r>
            <a:r>
              <a:rPr lang="en-US" i="1" dirty="0"/>
              <a:t>m</a:t>
            </a:r>
            <a:r>
              <a:rPr lang="en-US" dirty="0"/>
              <a:t> hyperparameters, each with </a:t>
            </a:r>
            <a:r>
              <a:rPr lang="en-US" i="1" dirty="0"/>
              <a:t>n</a:t>
            </a:r>
            <a:r>
              <a:rPr lang="en-US" dirty="0"/>
              <a:t> values, the number of training and evaluation trials required grows as </a:t>
            </a:r>
            <a:r>
              <a:rPr lang="en-US" i="1" dirty="0"/>
              <a:t>O(n</a:t>
            </a:r>
            <a:r>
              <a:rPr lang="en-US" i="1" baseline="30000" dirty="0"/>
              <a:t>m</a:t>
            </a:r>
            <a:r>
              <a:rPr lang="en-US" i="1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8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100-B6E8-417A-B882-3E448FD1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11.4 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861D-070C-4BE5-A5A4-CA5A079F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broad search, train for few epochs</a:t>
            </a:r>
          </a:p>
          <a:p>
            <a:pPr lvl="1"/>
            <a:r>
              <a:rPr lang="en-US" dirty="0"/>
              <a:t>Hyperparameter {-1, 0, 1}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narrow search, train for many epochs</a:t>
            </a:r>
          </a:p>
          <a:p>
            <a:pPr lvl="1"/>
            <a:r>
              <a:rPr lang="en-US" dirty="0"/>
              <a:t>Hyperparameter {-0.1, 0, 0.1}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E9659AC-D9D6-42B3-BCE6-F498A0D207EE}"/>
              </a:ext>
            </a:extLst>
          </p:cNvPr>
          <p:cNvSpPr/>
          <p:nvPr/>
        </p:nvSpPr>
        <p:spPr>
          <a:xfrm rot="16200000">
            <a:off x="4059194" y="2706132"/>
            <a:ext cx="475735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31184-FAD7-4085-BB90-F2ED14FF263D}"/>
              </a:ext>
            </a:extLst>
          </p:cNvPr>
          <p:cNvSpPr txBox="1"/>
          <p:nvPr/>
        </p:nvSpPr>
        <p:spPr>
          <a:xfrm>
            <a:off x="3793524" y="3009859"/>
            <a:ext cx="130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value</a:t>
            </a:r>
          </a:p>
        </p:txBody>
      </p:sp>
    </p:spTree>
    <p:extLst>
      <p:ext uri="{BB962C8B-B14F-4D97-AF65-F5344CB8AC3E}">
        <p14:creationId xmlns:p14="http://schemas.microsoft.com/office/powerpoint/2010/main" val="613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1CF5-6921-4483-9B28-552E638B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11.4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32C8-EFD2-4844-9FF8-8010AFBE7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Converges much faster to good values (no wasted experimental runs)</a:t>
            </a:r>
          </a:p>
          <a:p>
            <a:r>
              <a:rPr lang="en-US" dirty="0"/>
              <a:t>Choose random uniformly distributed values</a:t>
            </a:r>
          </a:p>
          <a:p>
            <a:pPr lvl="1"/>
            <a:r>
              <a:rPr lang="en-US" dirty="0"/>
              <a:t>Learning rate = 10</a:t>
            </a:r>
            <a:r>
              <a:rPr lang="en-US" baseline="30000" dirty="0"/>
              <a:t>np.random.uniform(-1, -5)</a:t>
            </a:r>
          </a:p>
          <a:p>
            <a:pPr lvl="1"/>
            <a:r>
              <a:rPr lang="en-US" dirty="0"/>
              <a:t>Dropout rate = </a:t>
            </a:r>
            <a:r>
              <a:rPr lang="da-DK" dirty="0"/>
              <a:t>np.random.randint(0, 1)</a:t>
            </a:r>
            <a:endParaRPr lang="en-US" dirty="0"/>
          </a:p>
          <a:p>
            <a:r>
              <a:rPr lang="en-US" dirty="0"/>
              <a:t>Start with a broad search, then refine search based on results from first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9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8156-C495-4E75-AAF9-4EA9AFC3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11.5 Debugging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2C9D-CE24-4C39-8701-C038D993E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B816A6-03DB-45C2-B77C-F372C1DAC93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Machine learning systems are difficult to debug</a:t>
            </a:r>
          </a:p>
          <a:p>
            <a:r>
              <a:rPr lang="en-US" dirty="0"/>
              <a:t>We do not know what the intended behavior of the algorithm is</a:t>
            </a:r>
          </a:p>
          <a:p>
            <a:r>
              <a:rPr lang="en-US" dirty="0"/>
              <a:t>In fact, the entire point of using machine learning is that it will discover useful behavior that we were not able to specify ourselves</a:t>
            </a:r>
          </a:p>
          <a:p>
            <a:r>
              <a:rPr lang="en-US" dirty="0"/>
              <a:t>Useful debugging tests:</a:t>
            </a:r>
          </a:p>
          <a:p>
            <a:pPr lvl="1"/>
            <a:r>
              <a:rPr lang="en-US" dirty="0"/>
              <a:t>Visualize the model</a:t>
            </a:r>
          </a:p>
          <a:p>
            <a:pPr lvl="1"/>
            <a:r>
              <a:rPr lang="en-US" dirty="0"/>
              <a:t>Visualize mistakes</a:t>
            </a:r>
          </a:p>
          <a:p>
            <a:pPr lvl="1"/>
            <a:r>
              <a:rPr lang="en-US" dirty="0"/>
              <a:t>Design a case so simple that the correct behavior can be predicted</a:t>
            </a:r>
          </a:p>
        </p:txBody>
      </p:sp>
    </p:spTree>
    <p:extLst>
      <p:ext uri="{BB962C8B-B14F-4D97-AF65-F5344CB8AC3E}">
        <p14:creationId xmlns:p14="http://schemas.microsoft.com/office/powerpoint/2010/main" val="385247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E32D-1EA1-4639-B826-32E1BEC2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11.5 Debugging Strategies - Visualize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5727C-ADB0-4A01-89BD-97A86201D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93" y="1690688"/>
            <a:ext cx="9577014" cy="5009515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BD168-CA55-43D6-9253-C01760F2A9F9}"/>
              </a:ext>
            </a:extLst>
          </p:cNvPr>
          <p:cNvSpPr txBox="1"/>
          <p:nvPr/>
        </p:nvSpPr>
        <p:spPr>
          <a:xfrm>
            <a:off x="838200" y="1290578"/>
            <a:ext cx="257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Tensorboard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340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8156-C495-4E75-AAF9-4EA9AFC3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11.5 Debugging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2C9D-CE24-4C39-8701-C038D993E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Visualize misclassifications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DFA3B-FBB9-4982-AC1C-6EE2B6DD1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8" y="2440062"/>
            <a:ext cx="10845124" cy="3253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DE402-28FC-47B3-B7C8-4DEA7B8AC65D}"/>
              </a:ext>
            </a:extLst>
          </p:cNvPr>
          <p:cNvSpPr txBox="1"/>
          <p:nvPr/>
        </p:nvSpPr>
        <p:spPr>
          <a:xfrm>
            <a:off x="1950720" y="5724675"/>
            <a:ext cx="1821180" cy="307777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Correct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BB48B-A576-4276-884A-340CC657FB44}"/>
              </a:ext>
            </a:extLst>
          </p:cNvPr>
          <p:cNvSpPr txBox="1"/>
          <p:nvPr/>
        </p:nvSpPr>
        <p:spPr>
          <a:xfrm>
            <a:off x="1950720" y="6094007"/>
            <a:ext cx="182118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3726382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creen Clipping">
            <a:extLst>
              <a:ext uri="{FF2B5EF4-FFF2-40B4-BE49-F238E27FC236}">
                <a16:creationId xmlns:a16="http://schemas.microsoft.com/office/drawing/2014/main" id="{91442894-88F7-438D-93C8-DBB4A6D45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3" t="23960"/>
          <a:stretch/>
        </p:blipFill>
        <p:spPr>
          <a:xfrm>
            <a:off x="7363211" y="1545908"/>
            <a:ext cx="3230684" cy="214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B3A87-305C-497E-9BD8-27204D46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11.5 Debugging Strategies – Bias/Variance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341E-62FA-41E8-ACD9-184BA399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79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Set up development / test set and metrics</a:t>
            </a:r>
          </a:p>
          <a:p>
            <a:pPr lvl="1"/>
            <a:r>
              <a:rPr lang="en-US" sz="2000" dirty="0"/>
              <a:t>Set up a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Build an initial system quickly</a:t>
            </a:r>
          </a:p>
          <a:p>
            <a:pPr lvl="1"/>
            <a:r>
              <a:rPr lang="en-US" sz="2000" dirty="0"/>
              <a:t>Train training set quickly: Fit the parameters</a:t>
            </a:r>
          </a:p>
          <a:p>
            <a:pPr lvl="1"/>
            <a:r>
              <a:rPr lang="en-US" sz="2000" dirty="0"/>
              <a:t>Development set: Tune the parameters</a:t>
            </a:r>
          </a:p>
          <a:p>
            <a:pPr lvl="1"/>
            <a:r>
              <a:rPr lang="en-US" sz="2000" dirty="0"/>
              <a:t>Test set: Assess the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Bias/Variance analysis and Error analysis to prioritize the next steps</a:t>
            </a:r>
            <a:endParaRPr lang="nb-N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EE19-5FA8-466E-87A9-0E0E71A13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66" y="4579732"/>
            <a:ext cx="2474538" cy="1649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C1188-E887-4228-8EDA-8908D0228E3A}"/>
              </a:ext>
            </a:extLst>
          </p:cNvPr>
          <p:cNvSpPr txBox="1"/>
          <p:nvPr/>
        </p:nvSpPr>
        <p:spPr>
          <a:xfrm>
            <a:off x="8163115" y="3690377"/>
            <a:ext cx="237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i="1" dirty="0" err="1"/>
              <a:t>Building</a:t>
            </a:r>
            <a:r>
              <a:rPr lang="nb-NO" sz="1600" i="1" dirty="0"/>
              <a:t> a neural </a:t>
            </a:r>
            <a:r>
              <a:rPr lang="nb-NO" sz="1600" i="1" dirty="0" err="1"/>
              <a:t>network</a:t>
            </a:r>
            <a:r>
              <a:rPr lang="nb-NO" sz="1600" i="1" dirty="0"/>
              <a:t> is an iterative </a:t>
            </a:r>
            <a:r>
              <a:rPr lang="nb-NO" sz="1600" i="1" dirty="0" err="1"/>
              <a:t>process</a:t>
            </a:r>
            <a:endParaRPr lang="en-US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A3546-1851-4421-9826-91A40E587B72}"/>
              </a:ext>
            </a:extLst>
          </p:cNvPr>
          <p:cNvSpPr txBox="1"/>
          <p:nvPr/>
        </p:nvSpPr>
        <p:spPr>
          <a:xfrm>
            <a:off x="80319" y="6060990"/>
            <a:ext cx="3410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From Andrew Ng</a:t>
            </a:r>
          </a:p>
          <a:p>
            <a:r>
              <a:rPr lang="en-US" sz="1400" i="1" dirty="0"/>
              <a:t>Deep Learning Specialization</a:t>
            </a:r>
          </a:p>
          <a:p>
            <a:r>
              <a:rPr lang="en-US" sz="1400" i="1" dirty="0"/>
              <a:t>Coursera.org</a:t>
            </a:r>
          </a:p>
        </p:txBody>
      </p:sp>
    </p:spTree>
    <p:extLst>
      <p:ext uri="{BB962C8B-B14F-4D97-AF65-F5344CB8AC3E}">
        <p14:creationId xmlns:p14="http://schemas.microsoft.com/office/powerpoint/2010/main" val="81533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66F0-F188-42B0-A3D5-207E4481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11.5 Debugging Strategies – Bias/Variance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D6517-3468-43C6-B556-404983CD0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271481"/>
              </p:ext>
            </p:extLst>
          </p:nvPr>
        </p:nvGraphicFramePr>
        <p:xfrm>
          <a:off x="901545" y="2010728"/>
          <a:ext cx="4418002" cy="3699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EF375E-6474-42FC-BE61-22B507C95984}"/>
              </a:ext>
            </a:extLst>
          </p:cNvPr>
          <p:cNvSpPr txBox="1"/>
          <p:nvPr/>
        </p:nvSpPr>
        <p:spPr>
          <a:xfrm>
            <a:off x="5567883" y="2647281"/>
            <a:ext cx="10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Low</a:t>
            </a:r>
            <a:r>
              <a:rPr lang="nb-NO" dirty="0"/>
              <a:t> bias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F6265-9515-41B7-B998-36E62A499990}"/>
              </a:ext>
            </a:extLst>
          </p:cNvPr>
          <p:cNvSpPr txBox="1"/>
          <p:nvPr/>
        </p:nvSpPr>
        <p:spPr>
          <a:xfrm>
            <a:off x="5562367" y="3016613"/>
            <a:ext cx="110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High </a:t>
            </a:r>
            <a:r>
              <a:rPr lang="nb-NO" dirty="0" err="1"/>
              <a:t>variance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EE3D6F7-7538-40FB-BE00-C77B27183304}"/>
              </a:ext>
            </a:extLst>
          </p:cNvPr>
          <p:cNvSpPr/>
          <p:nvPr/>
        </p:nvSpPr>
        <p:spPr>
          <a:xfrm>
            <a:off x="5339798" y="2914105"/>
            <a:ext cx="171450" cy="2786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121FC9-2D08-48D3-A156-080A4196D263}"/>
              </a:ext>
            </a:extLst>
          </p:cNvPr>
          <p:cNvCxnSpPr>
            <a:cxnSpLocks/>
          </p:cNvCxnSpPr>
          <p:nvPr/>
        </p:nvCxnSpPr>
        <p:spPr>
          <a:xfrm flipH="1" flipV="1">
            <a:off x="5539029" y="3054600"/>
            <a:ext cx="71196" cy="121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239110B0-65EB-4A47-999B-0E5B5D7EF47C}"/>
              </a:ext>
            </a:extLst>
          </p:cNvPr>
          <p:cNvSpPr/>
          <p:nvPr/>
        </p:nvSpPr>
        <p:spPr>
          <a:xfrm>
            <a:off x="5343294" y="2847429"/>
            <a:ext cx="167954" cy="500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D3AB3C-5374-46E7-91F5-C05E9D8B4773}"/>
              </a:ext>
            </a:extLst>
          </p:cNvPr>
          <p:cNvCxnSpPr>
            <a:cxnSpLocks/>
          </p:cNvCxnSpPr>
          <p:nvPr/>
        </p:nvCxnSpPr>
        <p:spPr>
          <a:xfrm>
            <a:off x="5539029" y="2873622"/>
            <a:ext cx="97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9992E4-70CA-4941-A85B-7A0A9002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4389" y="1917065"/>
            <a:ext cx="5780178" cy="4351338"/>
          </a:xfrm>
        </p:spPr>
        <p:txBody>
          <a:bodyPr/>
          <a:lstStyle/>
          <a:p>
            <a:pPr lvl="1"/>
            <a:r>
              <a:rPr lang="en-US" dirty="0"/>
              <a:t>High bias on training data</a:t>
            </a:r>
            <a:br>
              <a:rPr lang="en-US" dirty="0"/>
            </a:br>
            <a:r>
              <a:rPr lang="en-US" sz="1800" i="1" dirty="0"/>
              <a:t>(Indicates Underfitting)</a:t>
            </a:r>
            <a:endParaRPr lang="en-US" i="1" dirty="0"/>
          </a:p>
          <a:p>
            <a:pPr lvl="2"/>
            <a:r>
              <a:rPr lang="en-US" dirty="0"/>
              <a:t>Try a bigger network</a:t>
            </a:r>
          </a:p>
          <a:p>
            <a:pPr lvl="2"/>
            <a:r>
              <a:rPr lang="en-US" dirty="0"/>
              <a:t>Train longer</a:t>
            </a:r>
          </a:p>
          <a:p>
            <a:pPr lvl="2"/>
            <a:r>
              <a:rPr lang="en-US" dirty="0"/>
              <a:t>Try another NN architecture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variance on validation data</a:t>
            </a:r>
            <a:br>
              <a:rPr lang="en-US" dirty="0"/>
            </a:br>
            <a:r>
              <a:rPr lang="en-US" sz="1800" i="1" dirty="0"/>
              <a:t>(Indicates Overfitting)</a:t>
            </a:r>
            <a:endParaRPr lang="en-US" i="1" dirty="0"/>
          </a:p>
          <a:p>
            <a:pPr lvl="2"/>
            <a:r>
              <a:rPr lang="en-US" dirty="0"/>
              <a:t>More training data</a:t>
            </a:r>
          </a:p>
          <a:p>
            <a:pPr lvl="2"/>
            <a:r>
              <a:rPr lang="en-US" dirty="0"/>
              <a:t>Regularization</a:t>
            </a:r>
          </a:p>
          <a:p>
            <a:pPr lvl="2"/>
            <a:r>
              <a:rPr lang="en-US" dirty="0"/>
              <a:t>Try another NN architecture</a:t>
            </a:r>
          </a:p>
          <a:p>
            <a:pPr lvl="1"/>
            <a:endParaRPr lang="nb-NO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F22D2-B410-4F50-AAAB-7C1681A2FDBC}"/>
              </a:ext>
            </a:extLst>
          </p:cNvPr>
          <p:cNvSpPr txBox="1"/>
          <p:nvPr/>
        </p:nvSpPr>
        <p:spPr>
          <a:xfrm>
            <a:off x="8781535" y="6119336"/>
            <a:ext cx="3410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From Andrew Ng</a:t>
            </a:r>
          </a:p>
          <a:p>
            <a:pPr algn="r"/>
            <a:r>
              <a:rPr lang="en-US" sz="1400" i="1" dirty="0"/>
              <a:t>Deep Learning Specialization</a:t>
            </a:r>
          </a:p>
          <a:p>
            <a:pPr algn="r"/>
            <a:r>
              <a:rPr lang="en-US" sz="1400" i="1" dirty="0"/>
              <a:t>Coursera.org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9B2DF-5BAF-45DA-9559-EA3421E8B3B6}"/>
              </a:ext>
            </a:extLst>
          </p:cNvPr>
          <p:cNvSpPr txBox="1"/>
          <p:nvPr/>
        </p:nvSpPr>
        <p:spPr>
          <a:xfrm>
            <a:off x="0" y="6334780"/>
            <a:ext cx="292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Results from model trained on histological images of bladder cancer</a:t>
            </a:r>
          </a:p>
        </p:txBody>
      </p:sp>
    </p:spTree>
    <p:extLst>
      <p:ext uri="{BB962C8B-B14F-4D97-AF65-F5344CB8AC3E}">
        <p14:creationId xmlns:p14="http://schemas.microsoft.com/office/powerpoint/2010/main" val="109462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B13A3-7A9C-4463-8CF1-26D5B0C2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98" y="1635082"/>
            <a:ext cx="6627341" cy="44182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5B08C0-C548-441F-AEAB-AB5C2DCBC8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Experiments!</a:t>
            </a:r>
          </a:p>
        </p:txBody>
      </p:sp>
    </p:spTree>
    <p:extLst>
      <p:ext uri="{BB962C8B-B14F-4D97-AF65-F5344CB8AC3E}">
        <p14:creationId xmlns:p14="http://schemas.microsoft.com/office/powerpoint/2010/main" val="402492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15CF-A5C3-4D39-ACA6-7426CB0B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7C82-296C-4C6F-A31B-7C19B62A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Search / Random Search</a:t>
            </a:r>
          </a:p>
          <a:p>
            <a:r>
              <a:rPr lang="en-US" dirty="0"/>
              <a:t>MNIST Dataset (60.000 train / 10.000 test)</a:t>
            </a:r>
          </a:p>
          <a:p>
            <a:r>
              <a:rPr lang="en-US" dirty="0"/>
              <a:t>Broad search for 5 epochs, then narrow search for 50 epochs</a:t>
            </a:r>
          </a:p>
          <a:p>
            <a:r>
              <a:rPr lang="en-US" dirty="0"/>
              <a:t>9 Different model architectures</a:t>
            </a:r>
          </a:p>
          <a:p>
            <a:r>
              <a:rPr lang="en-US" dirty="0"/>
              <a:t>Hyperparameters:</a:t>
            </a:r>
          </a:p>
          <a:p>
            <a:pPr lvl="1"/>
            <a:r>
              <a:rPr lang="en-US" dirty="0"/>
              <a:t>Learning rate (5 values)</a:t>
            </a:r>
          </a:p>
          <a:p>
            <a:pPr lvl="1"/>
            <a:r>
              <a:rPr lang="en-US" dirty="0"/>
              <a:t>Number of filters / feature maps (5 values)</a:t>
            </a:r>
          </a:p>
          <a:p>
            <a:r>
              <a:rPr lang="en-US" dirty="0"/>
              <a:t>225 models to train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C112F-D889-4B84-A106-47BD8C29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773" y="3555056"/>
            <a:ext cx="3917092" cy="29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6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5EB4-B96A-467E-90E0-963ECBD3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Practical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29C5-5842-4CB0-A736-E71A9004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machine learning practitioner needs to know how to choose an algorithm for a particular application and how to monitor and respond to feedback obtained from experiments.</a:t>
            </a:r>
          </a:p>
          <a:p>
            <a:r>
              <a:rPr lang="en-US" dirty="0"/>
              <a:t>During day-to-day development, practitioners need to decide whether to:</a:t>
            </a:r>
          </a:p>
          <a:p>
            <a:pPr lvl="1"/>
            <a:r>
              <a:rPr lang="en-US" dirty="0"/>
              <a:t>Gather more data</a:t>
            </a:r>
          </a:p>
          <a:p>
            <a:pPr lvl="1"/>
            <a:r>
              <a:rPr lang="en-US" dirty="0"/>
              <a:t>Increase or decrease model capacity</a:t>
            </a:r>
          </a:p>
          <a:p>
            <a:pPr lvl="1"/>
            <a:r>
              <a:rPr lang="en-US" dirty="0"/>
              <a:t>Improve approximate inference in a model</a:t>
            </a:r>
          </a:p>
          <a:p>
            <a:pPr lvl="1"/>
            <a:r>
              <a:rPr lang="en-US" dirty="0"/>
              <a:t>Debug the software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3D529-E1AA-4D86-96CD-353D4929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0" y="3749040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C6494E5-53F0-4AB1-8636-FE181F8B1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5694"/>
            <a:ext cx="10515600" cy="27266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E588F-CD10-4ABC-8705-22D95F1F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5BF4C-FB74-49ED-9833-5AC0855D64FF}"/>
              </a:ext>
            </a:extLst>
          </p:cNvPr>
          <p:cNvSpPr txBox="1"/>
          <p:nvPr/>
        </p:nvSpPr>
        <p:spPr>
          <a:xfrm>
            <a:off x="970005" y="5047735"/>
            <a:ext cx="553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 uses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r>
              <a:rPr lang="en-US" dirty="0"/>
              <a:t>Output layer uses </a:t>
            </a:r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99250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0456-82C1-47A3-9272-543FA3AC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Parameter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09BF-BF97-4AAF-9854-817449ADD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9675"/>
            <a:ext cx="8640381" cy="1905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4B507-2D71-4FD7-9B20-8B6D22EE1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10769"/>
            <a:ext cx="736385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03C8A-D24E-4CF8-982E-CFDC840AF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7" y="2437286"/>
            <a:ext cx="452073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40F7A-AE9F-4B54-889F-EC88E703D5CB}"/>
              </a:ext>
            </a:extLst>
          </p:cNvPr>
          <p:cNvSpPr txBox="1"/>
          <p:nvPr/>
        </p:nvSpPr>
        <p:spPr>
          <a:xfrm>
            <a:off x="1580004" y="1690688"/>
            <a:ext cx="2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Grid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28F36-1D65-4AF4-8DC7-68F475677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79" y="2216824"/>
            <a:ext cx="3626091" cy="45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2CDC4-3126-4C80-94CB-E762A0FD0C6E}"/>
              </a:ext>
            </a:extLst>
          </p:cNvPr>
          <p:cNvSpPr txBox="1"/>
          <p:nvPr/>
        </p:nvSpPr>
        <p:spPr>
          <a:xfrm>
            <a:off x="7708351" y="1694655"/>
            <a:ext cx="2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Random 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DD7745-C7C2-47BF-A257-6FEA243F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 for Broad search, 5 epochs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BD58258-0A1B-4ED4-9B1A-A67345B1B372}"/>
              </a:ext>
            </a:extLst>
          </p:cNvPr>
          <p:cNvSpPr/>
          <p:nvPr/>
        </p:nvSpPr>
        <p:spPr>
          <a:xfrm>
            <a:off x="5219699" y="4853940"/>
            <a:ext cx="159911" cy="373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7570FB7-516A-474E-AC77-222DFD3E4ED5}"/>
              </a:ext>
            </a:extLst>
          </p:cNvPr>
          <p:cNvSpPr/>
          <p:nvPr/>
        </p:nvSpPr>
        <p:spPr>
          <a:xfrm>
            <a:off x="5219699" y="6415244"/>
            <a:ext cx="159911" cy="373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F587C09-08DB-4962-A3A3-E555C7009E1D}"/>
              </a:ext>
            </a:extLst>
          </p:cNvPr>
          <p:cNvSpPr/>
          <p:nvPr/>
        </p:nvSpPr>
        <p:spPr>
          <a:xfrm>
            <a:off x="10803910" y="4480560"/>
            <a:ext cx="159911" cy="3733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B4EA2C0-B0AA-41FB-B79A-EF4AC7F3480E}"/>
              </a:ext>
            </a:extLst>
          </p:cNvPr>
          <p:cNvSpPr/>
          <p:nvPr/>
        </p:nvSpPr>
        <p:spPr>
          <a:xfrm>
            <a:off x="10883645" y="6294120"/>
            <a:ext cx="159911" cy="4945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1E3BE-7602-4712-BBC5-E375A7EED07C}"/>
              </a:ext>
            </a:extLst>
          </p:cNvPr>
          <p:cNvSpPr txBox="1"/>
          <p:nvPr/>
        </p:nvSpPr>
        <p:spPr>
          <a:xfrm>
            <a:off x="5379610" y="4779020"/>
            <a:ext cx="97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Narrow search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69B17-5AC9-4598-A96D-11E54E3E835B}"/>
              </a:ext>
            </a:extLst>
          </p:cNvPr>
          <p:cNvSpPr txBox="1"/>
          <p:nvPr/>
        </p:nvSpPr>
        <p:spPr>
          <a:xfrm>
            <a:off x="5379610" y="6334780"/>
            <a:ext cx="97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Narrow 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ED7EC-78C5-424F-978B-7D517C8E4290}"/>
              </a:ext>
            </a:extLst>
          </p:cNvPr>
          <p:cNvSpPr txBox="1"/>
          <p:nvPr/>
        </p:nvSpPr>
        <p:spPr>
          <a:xfrm>
            <a:off x="11043556" y="4405640"/>
            <a:ext cx="97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Narrow search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8CCB38-6AE9-40A6-BF26-E848341043E4}"/>
              </a:ext>
            </a:extLst>
          </p:cNvPr>
          <p:cNvSpPr txBox="1"/>
          <p:nvPr/>
        </p:nvSpPr>
        <p:spPr>
          <a:xfrm>
            <a:off x="11043556" y="6294120"/>
            <a:ext cx="97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Narrow search</a:t>
            </a:r>
          </a:p>
        </p:txBody>
      </p:sp>
    </p:spTree>
    <p:extLst>
      <p:ext uri="{BB962C8B-B14F-4D97-AF65-F5344CB8AC3E}">
        <p14:creationId xmlns:p14="http://schemas.microsoft.com/office/powerpoint/2010/main" val="3107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8AA9-C888-428E-BB59-4AFEA191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for Narrow search, 50 epochs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9CC5A-4A46-4545-98A9-97034EE501EC}"/>
              </a:ext>
            </a:extLst>
          </p:cNvPr>
          <p:cNvSpPr txBox="1"/>
          <p:nvPr/>
        </p:nvSpPr>
        <p:spPr>
          <a:xfrm>
            <a:off x="1580004" y="1690688"/>
            <a:ext cx="2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Grid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9620E-A0E5-4033-AA88-2A1F7DB39FE6}"/>
              </a:ext>
            </a:extLst>
          </p:cNvPr>
          <p:cNvSpPr txBox="1"/>
          <p:nvPr/>
        </p:nvSpPr>
        <p:spPr>
          <a:xfrm>
            <a:off x="7708351" y="1694655"/>
            <a:ext cx="2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Random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C3E6E-1BBC-48E9-A4D5-C7A32B523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6" y="2060020"/>
            <a:ext cx="4725926" cy="4564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3CC7A-3E5E-4EF4-8D13-B605BD7EB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74" y="2089235"/>
            <a:ext cx="4731075" cy="45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3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09FB-6224-495C-9F38-1C9BA6F2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the 5 Best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D2EFF-C969-411B-8716-111E916F8CCA}"/>
              </a:ext>
            </a:extLst>
          </p:cNvPr>
          <p:cNvSpPr txBox="1"/>
          <p:nvPr/>
        </p:nvSpPr>
        <p:spPr>
          <a:xfrm>
            <a:off x="133221" y="1684742"/>
            <a:ext cx="2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Grid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8109E-7A2F-4A93-86DB-59516CB58AE4}"/>
              </a:ext>
            </a:extLst>
          </p:cNvPr>
          <p:cNvSpPr txBox="1"/>
          <p:nvPr/>
        </p:nvSpPr>
        <p:spPr>
          <a:xfrm>
            <a:off x="875268" y="3482203"/>
            <a:ext cx="2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Random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F3936-A7F0-432C-BF5D-0FFAC11D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67" y="3482202"/>
            <a:ext cx="5532352" cy="1652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B3362-66F5-480D-A804-6F23361C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57" y="1684742"/>
            <a:ext cx="5340824" cy="1590170"/>
          </a:xfrm>
          <a:prstGeom prst="rect">
            <a:avLst/>
          </a:prstGeom>
        </p:spPr>
      </p:pic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EC58AD11-49B9-45E9-A6C6-607EEC719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97" y="5134651"/>
            <a:ext cx="6439930" cy="1669822"/>
          </a:xfrm>
        </p:spPr>
      </p:pic>
    </p:spTree>
    <p:extLst>
      <p:ext uri="{BB962C8B-B14F-4D97-AF65-F5344CB8AC3E}">
        <p14:creationId xmlns:p14="http://schemas.microsoft.com/office/powerpoint/2010/main" val="375836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31AB-45C4-42F6-82F3-2AF12A31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Update of Random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3A169-FB19-4179-A259-B5D542D0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2" y="2026914"/>
            <a:ext cx="6654890" cy="1467451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CB54D87-DE6C-4232-AE17-386A214C8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929664"/>
              </p:ext>
            </p:extLst>
          </p:nvPr>
        </p:nvGraphicFramePr>
        <p:xfrm>
          <a:off x="8023650" y="1574148"/>
          <a:ext cx="3700611" cy="22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9E82336-362F-4AAF-ADC1-3F1847C0A9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068170"/>
              </p:ext>
            </p:extLst>
          </p:nvPr>
        </p:nvGraphicFramePr>
        <p:xfrm>
          <a:off x="8116327" y="4300149"/>
          <a:ext cx="3515256" cy="22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9C9091-8EC4-427C-A919-F784AA8B5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3" y="4565819"/>
            <a:ext cx="7326421" cy="141117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236BE-7DEE-46AA-82B0-EC1CDBAB0FAA}"/>
              </a:ext>
            </a:extLst>
          </p:cNvPr>
          <p:cNvSpPr txBox="1"/>
          <p:nvPr/>
        </p:nvSpPr>
        <p:spPr>
          <a:xfrm>
            <a:off x="683741" y="1678537"/>
            <a:ext cx="15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A168D-5CF3-4BF8-8987-965BFF80E7AE}"/>
              </a:ext>
            </a:extLst>
          </p:cNvPr>
          <p:cNvSpPr txBox="1"/>
          <p:nvPr/>
        </p:nvSpPr>
        <p:spPr>
          <a:xfrm>
            <a:off x="437177" y="4196487"/>
            <a:ext cx="15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code</a:t>
            </a:r>
          </a:p>
        </p:txBody>
      </p:sp>
    </p:spTree>
    <p:extLst>
      <p:ext uri="{BB962C8B-B14F-4D97-AF65-F5344CB8AC3E}">
        <p14:creationId xmlns:p14="http://schemas.microsoft.com/office/powerpoint/2010/main" val="702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99F9-F506-4878-86C5-95AB386C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Random 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01C6B-FA65-4C3B-821C-6411BE9A4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3" y="5269623"/>
            <a:ext cx="7281647" cy="14598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40DC1E-4425-4B52-8AEC-FCDC40A2F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1520" cy="4351338"/>
          </a:xfrm>
        </p:spPr>
        <p:txBody>
          <a:bodyPr/>
          <a:lstStyle/>
          <a:p>
            <a:r>
              <a:rPr lang="en-US" dirty="0"/>
              <a:t>Consider the scale to use on each parameter</a:t>
            </a:r>
          </a:p>
          <a:p>
            <a:r>
              <a:rPr lang="en-US" dirty="0"/>
              <a:t>Make sure no duplicated numbers are created</a:t>
            </a:r>
          </a:p>
          <a:p>
            <a:r>
              <a:rPr lang="en-US" dirty="0"/>
              <a:t>Generate random parameters for each model</a:t>
            </a:r>
          </a:p>
          <a:p>
            <a:r>
              <a:rPr lang="en-US" dirty="0"/>
              <a:t>Use bins to avoid large spaces in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A0D23-158F-4A88-926D-C8C1B9152FCF}"/>
              </a:ext>
            </a:extLst>
          </p:cNvPr>
          <p:cNvSpPr txBox="1"/>
          <p:nvPr/>
        </p:nvSpPr>
        <p:spPr>
          <a:xfrm>
            <a:off x="7842420" y="6119336"/>
            <a:ext cx="3410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From Andrew Ng</a:t>
            </a:r>
          </a:p>
          <a:p>
            <a:r>
              <a:rPr lang="en-US" sz="1400" i="1" dirty="0"/>
              <a:t>Deep Learning Specialization</a:t>
            </a:r>
          </a:p>
          <a:p>
            <a:r>
              <a:rPr lang="en-US" sz="1400" i="1" dirty="0"/>
              <a:t>Coursera.org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0783905-A245-4125-8153-FFC32A6BE10B}"/>
              </a:ext>
            </a:extLst>
          </p:cNvPr>
          <p:cNvCxnSpPr/>
          <p:nvPr/>
        </p:nvCxnSpPr>
        <p:spPr>
          <a:xfrm rot="10800000">
            <a:off x="8023650" y="5859959"/>
            <a:ext cx="413952" cy="259377"/>
          </a:xfrm>
          <a:prstGeom prst="bentConnector3">
            <a:avLst>
              <a:gd name="adj1" fmla="val -22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E48625A-856E-4149-ABAC-6383519C8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019837"/>
              </p:ext>
            </p:extLst>
          </p:nvPr>
        </p:nvGraphicFramePr>
        <p:xfrm>
          <a:off x="7842420" y="1636269"/>
          <a:ext cx="3890022" cy="263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690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7B3E-6143-4877-8359-AACC0484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Practical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199D4-1E97-482D-89A9-F244F4F0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recommendations in this chapter are adapted from Andrew Ng (2015)</a:t>
            </a:r>
          </a:p>
          <a:p>
            <a:r>
              <a:rPr lang="en-US" dirty="0"/>
              <a:t>The book recommend the following design process</a:t>
            </a:r>
          </a:p>
          <a:p>
            <a:pPr lvl="1"/>
            <a:r>
              <a:rPr lang="en-US" dirty="0"/>
              <a:t>Determine your goal – What error metric to use</a:t>
            </a:r>
          </a:p>
          <a:p>
            <a:pPr lvl="1"/>
            <a:r>
              <a:rPr lang="en-US" dirty="0"/>
              <a:t>Establish a working end-to-end pipeline as soon as possible</a:t>
            </a:r>
          </a:p>
          <a:p>
            <a:pPr lvl="1"/>
            <a:r>
              <a:rPr lang="en-US" dirty="0"/>
              <a:t>Determine bottlenecks in performance (diagnostic)</a:t>
            </a:r>
          </a:p>
          <a:p>
            <a:pPr lvl="1"/>
            <a:r>
              <a:rPr lang="en-US" dirty="0"/>
              <a:t>Make incremental changes (from list on previous slide)</a:t>
            </a:r>
          </a:p>
        </p:txBody>
      </p:sp>
      <p:pic>
        <p:nvPicPr>
          <p:cNvPr id="4" name="Content Placeholder 4" descr="Screen Clipping">
            <a:extLst>
              <a:ext uri="{FF2B5EF4-FFF2-40B4-BE49-F238E27FC236}">
                <a16:creationId xmlns:a16="http://schemas.microsoft.com/office/drawing/2014/main" id="{DFC09251-7873-468C-B142-2EFFD79F5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3" t="23960"/>
          <a:stretch/>
        </p:blipFill>
        <p:spPr>
          <a:xfrm>
            <a:off x="8369051" y="4348406"/>
            <a:ext cx="3230684" cy="21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2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7780-CB33-4613-9AA0-4A28E462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11.1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5696-1172-4614-9C47-E7B34CEA7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measure the accuracy of the model (or error rate)</a:t>
            </a:r>
          </a:p>
          <a:p>
            <a:r>
              <a:rPr lang="en-US" dirty="0"/>
              <a:t>This metric will guide all future actions</a:t>
            </a:r>
          </a:p>
          <a:p>
            <a:r>
              <a:rPr lang="en-US" dirty="0"/>
              <a:t>Many applications require more advanced metrics</a:t>
            </a:r>
          </a:p>
          <a:p>
            <a:pPr lvl="1"/>
            <a:r>
              <a:rPr lang="en-US" dirty="0"/>
              <a:t>Precision and Recall</a:t>
            </a:r>
          </a:p>
          <a:p>
            <a:pPr lvl="1"/>
            <a:r>
              <a:rPr lang="en-US" dirty="0"/>
              <a:t>Total area under the PR-curve</a:t>
            </a:r>
          </a:p>
          <a:p>
            <a:pPr lvl="1"/>
            <a:r>
              <a:rPr lang="en-US" dirty="0"/>
              <a:t>F1-score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5E1FE-4642-4891-9D5D-81BAC044A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7"/>
          <a:stretch/>
        </p:blipFill>
        <p:spPr>
          <a:xfrm>
            <a:off x="8064536" y="3589638"/>
            <a:ext cx="3997923" cy="32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CF5E-B387-442A-AAC1-9B489E61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11.2 Default Baseline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193-D189-440A-9DAD-29E34B2C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 is to establish a end-to-end system</a:t>
            </a:r>
          </a:p>
          <a:p>
            <a:r>
              <a:rPr lang="en-US" dirty="0"/>
              <a:t>Maybe even start without using deep learning</a:t>
            </a:r>
          </a:p>
          <a:p>
            <a:r>
              <a:rPr lang="en-US" dirty="0"/>
              <a:t>Choose the general category of model based on the structure of your data:</a:t>
            </a:r>
          </a:p>
          <a:p>
            <a:pPr lvl="1"/>
            <a:r>
              <a:rPr lang="en-US" dirty="0"/>
              <a:t>Fixed-size vectors	Feed forward network (fully-connected layers)</a:t>
            </a:r>
          </a:p>
          <a:p>
            <a:pPr lvl="1"/>
            <a:r>
              <a:rPr lang="en-US" dirty="0"/>
              <a:t>Image			Convolutional networks</a:t>
            </a:r>
          </a:p>
          <a:p>
            <a:pPr lvl="1"/>
            <a:r>
              <a:rPr lang="en-US" dirty="0"/>
              <a:t>Sequence		Gated recurrent nets (LSTM or GRU)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1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9164E-3DFC-4686-8578-44D013518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3"/>
          <a:stretch/>
        </p:blipFill>
        <p:spPr>
          <a:xfrm>
            <a:off x="29512" y="949842"/>
            <a:ext cx="6110164" cy="5096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C7349-91D0-446B-826D-0A13BD8A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4"/>
          <a:stretch/>
        </p:blipFill>
        <p:spPr>
          <a:xfrm>
            <a:off x="6096000" y="817112"/>
            <a:ext cx="6032721" cy="4054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3A7FD-F0E9-4436-82ED-9922E5CE4239}"/>
              </a:ext>
            </a:extLst>
          </p:cNvPr>
          <p:cNvSpPr txBox="1"/>
          <p:nvPr/>
        </p:nvSpPr>
        <p:spPr>
          <a:xfrm>
            <a:off x="0" y="6627168"/>
            <a:ext cx="5351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Image courtesy: http://www.asimovinstitute.org/neural-network-zoo/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BF7B93-739D-4780-A672-CB488A70E5D2}"/>
              </a:ext>
            </a:extLst>
          </p:cNvPr>
          <p:cNvSpPr/>
          <p:nvPr/>
        </p:nvSpPr>
        <p:spPr>
          <a:xfrm>
            <a:off x="4113403" y="4655821"/>
            <a:ext cx="2095500" cy="15468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B5B0B5B-E7B1-43E3-BE63-6014C72EE9CF}"/>
              </a:ext>
            </a:extLst>
          </p:cNvPr>
          <p:cNvSpPr/>
          <p:nvPr/>
        </p:nvSpPr>
        <p:spPr>
          <a:xfrm rot="20758785">
            <a:off x="5644375" y="4498467"/>
            <a:ext cx="990600" cy="101184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28516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A54CC-BDB9-4524-858A-D4AFDB0D1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40" y="4981778"/>
            <a:ext cx="5529731" cy="11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9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4C98-9ACC-45EF-84FC-A067399C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BEBF-C463-44CD-8387-9F32D7C8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951919-72BA-446C-9D0D-2CC377F21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327964"/>
              </p:ext>
            </p:extLst>
          </p:nvPr>
        </p:nvGraphicFramePr>
        <p:xfrm>
          <a:off x="933450" y="88467"/>
          <a:ext cx="10325100" cy="6681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3" imgW="11658574" imgH="7543800" progId="Acrobat.Document.DC">
                  <p:embed/>
                </p:oleObj>
              </mc:Choice>
              <mc:Fallback>
                <p:oleObj name="Acrobat Document" r:id="rId3" imgW="11658574" imgH="75438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3450" y="88467"/>
                        <a:ext cx="10325100" cy="6681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96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7C1B-1F5D-4A6F-B2F3-30FBCAA0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11.3 Gather More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695EA-7B54-44C1-A716-6C891C49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performance on the training set is poor, the learning algorithm is not using the training data that is already available, so there is </a:t>
            </a:r>
            <a:r>
              <a:rPr lang="en-US" u="sng" dirty="0"/>
              <a:t>no reason to gather more data</a:t>
            </a:r>
            <a:r>
              <a:rPr lang="en-US" dirty="0"/>
              <a:t>.</a:t>
            </a:r>
          </a:p>
          <a:p>
            <a:r>
              <a:rPr lang="en-US" dirty="0"/>
              <a:t>If performance on test set is much worse than training set, then </a:t>
            </a:r>
            <a:r>
              <a:rPr lang="en-US" u="sng" dirty="0"/>
              <a:t>gathering more data is one of the most effective solutions</a:t>
            </a:r>
            <a:r>
              <a:rPr lang="en-US" dirty="0"/>
              <a:t>.</a:t>
            </a:r>
          </a:p>
          <a:p>
            <a:r>
              <a:rPr lang="en-US" dirty="0"/>
              <a:t>If performance on test set is acceptable,</a:t>
            </a:r>
            <a:br>
              <a:rPr lang="en-US" dirty="0"/>
            </a:br>
            <a:r>
              <a:rPr lang="en-US" dirty="0"/>
              <a:t>then there is nothing left to be done.</a:t>
            </a:r>
          </a:p>
          <a:p>
            <a:r>
              <a:rPr lang="en-US" dirty="0"/>
              <a:t>Gathering more data is not always possible</a:t>
            </a:r>
          </a:p>
          <a:p>
            <a:r>
              <a:rPr lang="en-US" dirty="0"/>
              <a:t>Dataset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FC5A7-D195-4CB1-903F-4C103CE8F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6" t="15878" b="11288"/>
          <a:stretch/>
        </p:blipFill>
        <p:spPr>
          <a:xfrm>
            <a:off x="8186351" y="4225774"/>
            <a:ext cx="3891092" cy="25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22D1-E85C-48BA-8652-AE8792EC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11.4 Selecting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1145-C3CF-4CBD-BD04-6716563B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Stage your search from coarse (wide hyperparameter ranges, training only for 1-5 epochs), to fine (narrower rangers, training for many more epochs)</a:t>
            </a:r>
          </a:p>
          <a:p>
            <a:r>
              <a:rPr lang="en-GB" dirty="0"/>
              <a:t>Manual / grid / random search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3E7D3-A18F-43D5-A8A2-A0390900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4302984"/>
            <a:ext cx="66484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9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904</Words>
  <Application>Microsoft Office PowerPoint</Application>
  <PresentationFormat>Widescreen</PresentationFormat>
  <Paragraphs>150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Acrobat Document</vt:lpstr>
      <vt:lpstr>Deep Learning</vt:lpstr>
      <vt:lpstr>11 Practical Methodology</vt:lpstr>
      <vt:lpstr>11 Practical Methodology</vt:lpstr>
      <vt:lpstr>11.1 Performance Metrics</vt:lpstr>
      <vt:lpstr>11.2 Default Baseline Models</vt:lpstr>
      <vt:lpstr>PowerPoint Presentation</vt:lpstr>
      <vt:lpstr>PowerPoint Presentation</vt:lpstr>
      <vt:lpstr>11.3 Gather More Data?</vt:lpstr>
      <vt:lpstr>11.4 Selecting Hyperparameters</vt:lpstr>
      <vt:lpstr>11.4 Grid Search</vt:lpstr>
      <vt:lpstr>11.4 Grid Search</vt:lpstr>
      <vt:lpstr>11.4 Random Search</vt:lpstr>
      <vt:lpstr>11.5 Debugging Strategies</vt:lpstr>
      <vt:lpstr>11.5 Debugging Strategies - Visualize the model</vt:lpstr>
      <vt:lpstr>11.5 Debugging Strategies</vt:lpstr>
      <vt:lpstr>11.5 Debugging Strategies – Bias/Variance</vt:lpstr>
      <vt:lpstr>11.5 Debugging Strategies – Bias/Variance</vt:lpstr>
      <vt:lpstr>PowerPoint Presentation</vt:lpstr>
      <vt:lpstr>Experiment Setup</vt:lpstr>
      <vt:lpstr>Model Architectures</vt:lpstr>
      <vt:lpstr>Implementation Parameter Search</vt:lpstr>
      <vt:lpstr>Result for Broad search, 5 epochs</vt:lpstr>
      <vt:lpstr>Result for Narrow search, 50 epochs</vt:lpstr>
      <vt:lpstr>Comparison of the 5 Best Models</vt:lpstr>
      <vt:lpstr>Implementation Update of Random Search</vt:lpstr>
      <vt:lpstr>Final note on Random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Rune Wetteland</dc:creator>
  <cp:lastModifiedBy>Rune Wetteland</cp:lastModifiedBy>
  <cp:revision>106</cp:revision>
  <dcterms:created xsi:type="dcterms:W3CDTF">2018-03-15T11:16:32Z</dcterms:created>
  <dcterms:modified xsi:type="dcterms:W3CDTF">2018-03-21T14:42:23Z</dcterms:modified>
</cp:coreProperties>
</file>